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70" r:id="rId6"/>
    <p:sldId id="271" r:id="rId7"/>
    <p:sldId id="262" r:id="rId8"/>
    <p:sldId id="264" r:id="rId9"/>
    <p:sldId id="265" r:id="rId10"/>
    <p:sldId id="272" r:id="rId11"/>
    <p:sldId id="263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3"/>
    <a:srgbClr val="9933FF"/>
    <a:srgbClr val="FFFF09"/>
    <a:srgbClr val="FF99FF"/>
    <a:srgbClr val="66FF33"/>
    <a:srgbClr val="45EC38"/>
    <a:srgbClr val="9900CC"/>
    <a:srgbClr val="0000FF"/>
    <a:srgbClr val="F5B709"/>
    <a:srgbClr val="EFF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42" d="100"/>
          <a:sy n="42" d="100"/>
        </p:scale>
        <p:origin x="3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0B42-1B6B-4A62-91E2-C09C85D550C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7768-967A-4961-B1BC-E8E8960A4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wav"/><Relationship Id="rId7" Type="http://schemas.openxmlformats.org/officeDocument/2006/relationships/image" Target="../media/image8.jpe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970091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sz="2700" dirty="0" smtClean="0"/>
              <a:t>ОГАПОУ «</a:t>
            </a:r>
            <a:r>
              <a:rPr lang="ru-RU" sz="2700" dirty="0" err="1" smtClean="0"/>
              <a:t>Дмитриревский</a:t>
            </a:r>
            <a:r>
              <a:rPr lang="ru-RU" sz="2700" dirty="0" smtClean="0"/>
              <a:t> </a:t>
            </a:r>
            <a:r>
              <a:rPr lang="ru-RU" sz="2700" dirty="0" smtClean="0"/>
              <a:t>аграрный колледж</a:t>
            </a:r>
            <a:r>
              <a:rPr lang="ru-RU" sz="2700" dirty="0" smtClean="0"/>
              <a:t>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9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92D050"/>
                </a:solidFill>
              </a:rPr>
              <a:t>О</a:t>
            </a:r>
            <a:r>
              <a:rPr lang="ru-RU" sz="49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92D050"/>
                </a:solidFill>
              </a:rPr>
              <a:t>бщежитие – территория здорового образа </a:t>
            </a:r>
            <a:r>
              <a:rPr lang="ru-RU" sz="49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92D050"/>
                </a:solidFill>
              </a:rPr>
              <a:t>ж</a:t>
            </a:r>
            <a:r>
              <a:rPr lang="ru-RU" sz="49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92D050"/>
                </a:solidFill>
              </a:rPr>
              <a:t>изни </a:t>
            </a:r>
            <a:endParaRPr lang="ru-RU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92D05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vv-34.ru/images/photos/medium/64cda5a94b5f11060898422f2ad5c1b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511350"/>
            <a:ext cx="3429024" cy="4346650"/>
          </a:xfrm>
          <a:prstGeom prst="rect">
            <a:avLst/>
          </a:prstGeom>
          <a:noFill/>
        </p:spPr>
      </p:pic>
      <p:pic>
        <p:nvPicPr>
          <p:cNvPr id="3" name="Здоровый обра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2528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8750206" cy="76700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Ничто не забыто, никто не забыт…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628801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общежитие располагается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Историко-краеведческий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музей, экспонаты которого пополнят обучающиеся техникума</a:t>
            </a:r>
          </a:p>
        </p:txBody>
      </p:sp>
      <p:pic>
        <p:nvPicPr>
          <p:cNvPr id="9218" name="Picture 2" descr="C:\Users\1\Desktop\фото неа конкурс\P103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6129"/>
            <a:ext cx="403285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Новая папка\презентация педсов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3465"/>
            <a:ext cx="4280024" cy="280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2095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фото неа конкурс\P103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7" y="2943142"/>
            <a:ext cx="4272739" cy="320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фото неа конкурс\P1030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03" y="84481"/>
            <a:ext cx="4561803" cy="342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much.su/content/20110323/much-su-yarkie-240x400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746" y="2909428"/>
            <a:ext cx="4427984" cy="374678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60" y="188640"/>
            <a:ext cx="4441582" cy="2871326"/>
          </a:xfrm>
        </p:spPr>
        <p:txBody>
          <a:bodyPr>
            <a:noAutofit/>
          </a:bodyPr>
          <a:lstStyle/>
          <a:p>
            <a:r>
              <a:rPr lang="ru-RU" sz="2800" b="1" u="sng" dirty="0" err="1" smtClean="0">
                <a:solidFill>
                  <a:srgbClr val="0000FF"/>
                </a:solidFill>
              </a:rPr>
              <a:t>Лайфхак</a:t>
            </a:r>
            <a:r>
              <a:rPr lang="ru-RU" sz="2000" b="1" u="sng" dirty="0" smtClean="0">
                <a:solidFill>
                  <a:srgbClr val="0000FF"/>
                </a:solidFill>
              </a:rPr>
              <a:t> здорового образа жизни</a:t>
            </a:r>
            <a:r>
              <a:rPr lang="ru-RU" sz="2000" b="1" dirty="0" smtClean="0">
                <a:solidFill>
                  <a:srgbClr val="0000FF"/>
                </a:solidFill>
              </a:rPr>
              <a:t>: дольше сохранить молодость помогут дружба и любовь, поэтому найдите себе друзей и занимайтесь вместе творчеством. Укреплению иммунной системы способствует гормон счастья (</a:t>
            </a:r>
            <a:r>
              <a:rPr lang="ru-RU" sz="2000" b="1" dirty="0" err="1" smtClean="0">
                <a:solidFill>
                  <a:srgbClr val="0000FF"/>
                </a:solidFill>
              </a:rPr>
              <a:t>эндорфин</a:t>
            </a:r>
            <a:r>
              <a:rPr lang="ru-RU" sz="2000" b="1" dirty="0" smtClean="0">
                <a:solidFill>
                  <a:srgbClr val="0000FF"/>
                </a:solidFill>
              </a:rPr>
              <a:t>).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dorovajaplaneta.ru/cms//zdorovyj-obraz-zhizn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715304" cy="543878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mediasubs.ru/group/uploads/zd/zdorove-bez-vrachej-i-lekarstv-/image/1371915370-602946-923846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mediasubs.ru/group/uploads/zd/zdorove-bez-vrachej-i-lekarstv-/image/1371915370-602946-923846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57166"/>
            <a:ext cx="4762500" cy="3676650"/>
          </a:xfrm>
          <a:prstGeom prst="rect">
            <a:avLst/>
          </a:prstGeom>
          <a:noFill/>
        </p:spPr>
      </p:pic>
      <p:pic>
        <p:nvPicPr>
          <p:cNvPr id="26630" name="Picture 6" descr="http://edu.znate.ru/tw_files2/urls_17/282/d-281998/img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0"/>
            <a:ext cx="5238733" cy="3929050"/>
          </a:xfrm>
          <a:prstGeom prst="rect">
            <a:avLst/>
          </a:prstGeom>
          <a:noFill/>
        </p:spPr>
      </p:pic>
      <p:pic>
        <p:nvPicPr>
          <p:cNvPr id="26632" name="Picture 8" descr="http://www.school-15-kaluga.narod.ru/files/24_09_2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74"/>
            <a:ext cx="8786842" cy="29289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</a:t>
            </a:r>
            <a:r>
              <a:rPr lang="ru-RU" sz="7200" dirty="0" smtClean="0">
                <a:solidFill>
                  <a:srgbClr val="FFC000"/>
                </a:solidFill>
              </a:rPr>
              <a:t>п</a:t>
            </a:r>
            <a:r>
              <a:rPr lang="ru-RU" sz="7200" dirty="0" smtClean="0">
                <a:solidFill>
                  <a:srgbClr val="FFFF00"/>
                </a:solidFill>
              </a:rPr>
              <a:t>а</a:t>
            </a:r>
            <a:r>
              <a:rPr lang="ru-RU" sz="7200" dirty="0" smtClean="0">
                <a:solidFill>
                  <a:srgbClr val="45EC38"/>
                </a:solidFill>
              </a:rPr>
              <a:t>с</a:t>
            </a:r>
            <a:r>
              <a:rPr lang="ru-RU" sz="7200" dirty="0" smtClean="0">
                <a:solidFill>
                  <a:srgbClr val="00B0F0"/>
                </a:solidFill>
              </a:rPr>
              <a:t>и</a:t>
            </a:r>
            <a:r>
              <a:rPr lang="ru-RU" sz="7200" dirty="0" smtClean="0">
                <a:solidFill>
                  <a:srgbClr val="0070C0"/>
                </a:solidFill>
              </a:rPr>
              <a:t>б</a:t>
            </a:r>
            <a:r>
              <a:rPr lang="ru-RU" sz="7200" dirty="0" smtClean="0">
                <a:solidFill>
                  <a:srgbClr val="7030A0"/>
                </a:solidFill>
              </a:rPr>
              <a:t>о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з</a:t>
            </a:r>
            <a:r>
              <a:rPr lang="ru-RU" sz="7200" dirty="0" smtClean="0">
                <a:solidFill>
                  <a:srgbClr val="FFC000"/>
                </a:solidFill>
              </a:rPr>
              <a:t>а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FF00"/>
                </a:solidFill>
              </a:rPr>
              <a:t>в</a:t>
            </a:r>
            <a:r>
              <a:rPr lang="ru-RU" sz="7200" dirty="0" smtClean="0">
                <a:solidFill>
                  <a:srgbClr val="45EC38"/>
                </a:solidFill>
              </a:rPr>
              <a:t>н</a:t>
            </a:r>
            <a:r>
              <a:rPr lang="ru-RU" sz="7200" dirty="0" smtClean="0">
                <a:solidFill>
                  <a:srgbClr val="00B0F0"/>
                </a:solidFill>
              </a:rPr>
              <a:t>и</a:t>
            </a:r>
            <a:r>
              <a:rPr lang="ru-RU" sz="7200" dirty="0" smtClean="0">
                <a:solidFill>
                  <a:srgbClr val="0070C0"/>
                </a:solidFill>
              </a:rPr>
              <a:t>м</a:t>
            </a:r>
            <a:r>
              <a:rPr lang="ru-RU" sz="7200" dirty="0" smtClean="0">
                <a:solidFill>
                  <a:srgbClr val="7030A0"/>
                </a:solidFill>
              </a:rPr>
              <a:t>а</a:t>
            </a:r>
            <a:r>
              <a:rPr lang="ru-RU" sz="7200" dirty="0" smtClean="0">
                <a:solidFill>
                  <a:srgbClr val="FF0000"/>
                </a:solidFill>
              </a:rPr>
              <a:t>н</a:t>
            </a:r>
            <a:r>
              <a:rPr lang="ru-RU" sz="7200" dirty="0" smtClean="0">
                <a:solidFill>
                  <a:srgbClr val="FFC000"/>
                </a:solidFill>
              </a:rPr>
              <a:t>и</a:t>
            </a:r>
            <a:r>
              <a:rPr lang="ru-RU" sz="7200" dirty="0" smtClean="0">
                <a:solidFill>
                  <a:srgbClr val="FFFF00"/>
                </a:solidFill>
              </a:rPr>
              <a:t>е</a:t>
            </a:r>
            <a:r>
              <a:rPr lang="ru-RU" sz="7200" dirty="0" smtClean="0">
                <a:solidFill>
                  <a:srgbClr val="45EC38"/>
                </a:solidFill>
              </a:rPr>
              <a:t>.</a:t>
            </a:r>
            <a:endParaRPr lang="ru-RU" sz="7200" dirty="0">
              <a:solidFill>
                <a:srgbClr val="45EC38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rgbClr val="9933FF"/>
                  </a:solidFill>
                </a:ln>
                <a:solidFill>
                  <a:srgbClr val="FFFF53"/>
                </a:solidFill>
              </a:rPr>
              <a:t>Здоровый образ жизни — образ жизни отдельного человека с целью профилактики болезней и укрепления здоровья. ЗОЖ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  <a:endParaRPr lang="ru-RU" sz="2400" b="1" dirty="0">
              <a:ln>
                <a:solidFill>
                  <a:srgbClr val="9933FF"/>
                </a:solidFill>
              </a:ln>
              <a:solidFill>
                <a:srgbClr val="FFFF53"/>
              </a:solidFill>
            </a:endParaRPr>
          </a:p>
        </p:txBody>
      </p:sp>
      <p:pic>
        <p:nvPicPr>
          <p:cNvPr id="2052" name="Picture 4" descr="http://www.lentchallenge2012.files.wordpress.com/2012/01/plan21.jpg?w=700&amp;h=4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428868"/>
            <a:ext cx="6667500" cy="4219575"/>
          </a:xfrm>
          <a:prstGeom prst="rect">
            <a:avLst/>
          </a:prstGeom>
          <a:noFill/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439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freepik.com/fotos-kostenlos/zerkratzt-regenbogen-auf-weibem-abstrakten-hintergrund_293-32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412" y="-950483"/>
            <a:ext cx="10287072" cy="809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6900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n>
                  <a:solidFill>
                    <a:srgbClr val="9933FF"/>
                  </a:solidFill>
                </a:ln>
                <a:solidFill>
                  <a:srgbClr val="FFFF53"/>
                </a:solidFill>
              </a:rPr>
              <a:t>                         </a:t>
            </a:r>
            <a:endParaRPr lang="ru-RU" sz="2800" b="1" dirty="0">
              <a:ln>
                <a:solidFill>
                  <a:srgbClr val="9933FF"/>
                </a:solidFill>
              </a:ln>
              <a:solidFill>
                <a:srgbClr val="FFFF53"/>
              </a:solidFill>
            </a:endParaRPr>
          </a:p>
        </p:txBody>
      </p:sp>
      <p:pic>
        <p:nvPicPr>
          <p:cNvPr id="1030" name="Picture 6" descr="C:\Users\1\Desktop\фото неа конкурс\IMG_49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фото неа конкурс\IMG_20121207_18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0" y="3245858"/>
            <a:ext cx="4144406" cy="290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4868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9933FF"/>
                  </a:solidFill>
                </a:ln>
                <a:solidFill>
                  <a:srgbClr val="FFFF53"/>
                </a:solidFill>
                <a:ea typeface="+mj-ea"/>
                <a:cs typeface="+mj-cs"/>
              </a:rPr>
              <a:t>Территория общежития создает настроение, положительный эмоциональный фон. 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0" y="250685"/>
            <a:ext cx="4040290" cy="30302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97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00990" cy="629763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3" name="Picture 12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81586" t="20799" r="284" b="53601"/>
          <a:stretch>
            <a:fillRect/>
          </a:stretch>
        </p:blipFill>
        <p:spPr bwMode="auto">
          <a:xfrm>
            <a:off x="8286776" y="4643446"/>
            <a:ext cx="857224" cy="1607295"/>
          </a:xfrm>
          <a:prstGeom prst="rect">
            <a:avLst/>
          </a:prstGeom>
          <a:noFill/>
        </p:spPr>
      </p:pic>
      <p:pic>
        <p:nvPicPr>
          <p:cNvPr id="4" name="Picture 25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55" t="44800" r="284" b="34399"/>
          <a:stretch>
            <a:fillRect/>
          </a:stretch>
        </p:blipFill>
        <p:spPr bwMode="auto">
          <a:xfrm>
            <a:off x="0" y="4714884"/>
            <a:ext cx="1285852" cy="1128714"/>
          </a:xfrm>
          <a:prstGeom prst="rect">
            <a:avLst/>
          </a:prstGeom>
          <a:noFill/>
        </p:spPr>
      </p:pic>
      <p:pic>
        <p:nvPicPr>
          <p:cNvPr id="5" name="Picture 13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" t="21201" r="77196" b="56400"/>
          <a:stretch>
            <a:fillRect/>
          </a:stretch>
        </p:blipFill>
        <p:spPr bwMode="auto">
          <a:xfrm>
            <a:off x="8143900" y="1357298"/>
            <a:ext cx="1000100" cy="1500150"/>
          </a:xfrm>
          <a:prstGeom prst="rect">
            <a:avLst/>
          </a:prstGeom>
          <a:noFill/>
        </p:spPr>
      </p:pic>
      <p:pic>
        <p:nvPicPr>
          <p:cNvPr id="6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48400"/>
            <a:ext cx="609600" cy="609600"/>
          </a:xfrm>
          <a:prstGeom prst="rect">
            <a:avLst/>
          </a:prstGeom>
          <a:noFill/>
        </p:spPr>
      </p:pic>
      <p:pic>
        <p:nvPicPr>
          <p:cNvPr id="7" name="Picture 18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FFC"/>
              </a:clrFrom>
              <a:clrTo>
                <a:srgbClr val="FAFFFC">
                  <a:alpha val="0"/>
                </a:srgbClr>
              </a:clrTo>
            </a:clrChange>
          </a:blip>
          <a:srcRect t="67200" r="68272" b="3999"/>
          <a:stretch>
            <a:fillRect/>
          </a:stretch>
        </p:blipFill>
        <p:spPr bwMode="auto">
          <a:xfrm>
            <a:off x="7929586" y="2928934"/>
            <a:ext cx="1214414" cy="1500198"/>
          </a:xfrm>
          <a:prstGeom prst="rect">
            <a:avLst/>
          </a:prstGeom>
          <a:noFill/>
        </p:spPr>
      </p:pic>
      <p:pic>
        <p:nvPicPr>
          <p:cNvPr id="8" name="Picture 7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8" t="67200" r="43343" b="3999"/>
          <a:stretch>
            <a:fillRect/>
          </a:stretch>
        </p:blipFill>
        <p:spPr bwMode="auto">
          <a:xfrm>
            <a:off x="0" y="3286124"/>
            <a:ext cx="857224" cy="1357322"/>
          </a:xfrm>
          <a:prstGeom prst="rect">
            <a:avLst/>
          </a:prstGeom>
          <a:noFill/>
        </p:spPr>
      </p:pic>
      <p:pic>
        <p:nvPicPr>
          <p:cNvPr id="9" name="Picture 9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366" r="63829" b="79803"/>
          <a:stretch>
            <a:fillRect/>
          </a:stretch>
        </p:blipFill>
        <p:spPr bwMode="auto">
          <a:xfrm>
            <a:off x="0" y="1785926"/>
            <a:ext cx="1000100" cy="1123952"/>
          </a:xfrm>
          <a:prstGeom prst="rect">
            <a:avLst/>
          </a:prstGeom>
          <a:noFill/>
          <a:effectLst/>
        </p:spPr>
      </p:pic>
      <p:pic>
        <p:nvPicPr>
          <p:cNvPr id="10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248400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248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484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6248400"/>
            <a:ext cx="642942" cy="609600"/>
          </a:xfrm>
          <a:prstGeom prst="rect">
            <a:avLst/>
          </a:prstGeom>
          <a:noFill/>
        </p:spPr>
      </p:pic>
      <p:pic>
        <p:nvPicPr>
          <p:cNvPr id="16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248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248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62484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248400"/>
            <a:ext cx="609600" cy="609600"/>
          </a:xfrm>
          <a:prstGeom prst="rect">
            <a:avLst/>
          </a:prstGeom>
          <a:noFill/>
        </p:spPr>
      </p:pic>
      <p:pic>
        <p:nvPicPr>
          <p:cNvPr id="26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609600" cy="609600"/>
          </a:xfrm>
          <a:prstGeom prst="rect">
            <a:avLst/>
          </a:prstGeom>
          <a:noFill/>
        </p:spPr>
      </p:pic>
      <p:pic>
        <p:nvPicPr>
          <p:cNvPr id="2050" name="Picture 2" descr="C:\Users\1\Desktop\фото неа конкурс\13632688172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1812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неа конкурс\P10406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60" y="3545210"/>
            <a:ext cx="3607375" cy="270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фото неа конкурс\P10406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96" y="630560"/>
            <a:ext cx="3683646" cy="287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2926" y="4293096"/>
            <a:ext cx="398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Спорт-это жизнь!!!</a:t>
            </a:r>
            <a:endParaRPr lang="ru-RU" sz="3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 неа конкурс\P1060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81" y="1155419"/>
            <a:ext cx="4364952" cy="327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00990" cy="62976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ДДД</a:t>
            </a:r>
            <a:endParaRPr lang="ru-RU" sz="1600" dirty="0"/>
          </a:p>
        </p:txBody>
      </p:sp>
      <p:pic>
        <p:nvPicPr>
          <p:cNvPr id="3" name="Picture 12" descr="48562385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81586" t="20799" r="284" b="53601"/>
          <a:stretch>
            <a:fillRect/>
          </a:stretch>
        </p:blipFill>
        <p:spPr bwMode="auto">
          <a:xfrm>
            <a:off x="8286776" y="4643446"/>
            <a:ext cx="857224" cy="1607295"/>
          </a:xfrm>
          <a:prstGeom prst="rect">
            <a:avLst/>
          </a:prstGeom>
          <a:noFill/>
        </p:spPr>
      </p:pic>
      <p:pic>
        <p:nvPicPr>
          <p:cNvPr id="4" name="Picture 25" descr="48562385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55" t="44800" r="284" b="34399"/>
          <a:stretch>
            <a:fillRect/>
          </a:stretch>
        </p:blipFill>
        <p:spPr bwMode="auto">
          <a:xfrm>
            <a:off x="0" y="4714884"/>
            <a:ext cx="1285852" cy="1128714"/>
          </a:xfrm>
          <a:prstGeom prst="rect">
            <a:avLst/>
          </a:prstGeom>
          <a:noFill/>
        </p:spPr>
      </p:pic>
      <p:pic>
        <p:nvPicPr>
          <p:cNvPr id="5" name="Picture 13" descr="48562385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" t="21201" r="77196" b="56400"/>
          <a:stretch>
            <a:fillRect/>
          </a:stretch>
        </p:blipFill>
        <p:spPr bwMode="auto">
          <a:xfrm>
            <a:off x="8143900" y="1357298"/>
            <a:ext cx="1000100" cy="1500150"/>
          </a:xfrm>
          <a:prstGeom prst="rect">
            <a:avLst/>
          </a:prstGeom>
          <a:noFill/>
        </p:spPr>
      </p:pic>
      <p:pic>
        <p:nvPicPr>
          <p:cNvPr id="6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248400"/>
            <a:ext cx="609600" cy="609600"/>
          </a:xfrm>
          <a:prstGeom prst="rect">
            <a:avLst/>
          </a:prstGeom>
          <a:noFill/>
        </p:spPr>
      </p:pic>
      <p:pic>
        <p:nvPicPr>
          <p:cNvPr id="7" name="Picture 18" descr="48562385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FFC"/>
              </a:clrFrom>
              <a:clrTo>
                <a:srgbClr val="FAFFFC">
                  <a:alpha val="0"/>
                </a:srgbClr>
              </a:clrTo>
            </a:clrChange>
          </a:blip>
          <a:srcRect t="67200" r="68272" b="3999"/>
          <a:stretch>
            <a:fillRect/>
          </a:stretch>
        </p:blipFill>
        <p:spPr bwMode="auto">
          <a:xfrm>
            <a:off x="7929586" y="2928934"/>
            <a:ext cx="1214414" cy="1500198"/>
          </a:xfrm>
          <a:prstGeom prst="rect">
            <a:avLst/>
          </a:prstGeom>
          <a:noFill/>
        </p:spPr>
      </p:pic>
      <p:pic>
        <p:nvPicPr>
          <p:cNvPr id="8" name="Picture 7" descr="48562385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8" t="67200" r="43343" b="3999"/>
          <a:stretch>
            <a:fillRect/>
          </a:stretch>
        </p:blipFill>
        <p:spPr bwMode="auto">
          <a:xfrm>
            <a:off x="0" y="3557617"/>
            <a:ext cx="857224" cy="1357322"/>
          </a:xfrm>
          <a:prstGeom prst="rect">
            <a:avLst/>
          </a:prstGeom>
          <a:noFill/>
        </p:spPr>
      </p:pic>
      <p:pic>
        <p:nvPicPr>
          <p:cNvPr id="9" name="Picture 9" descr="48562385_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366" r="63829" b="79803"/>
          <a:stretch>
            <a:fillRect/>
          </a:stretch>
        </p:blipFill>
        <p:spPr bwMode="auto">
          <a:xfrm>
            <a:off x="0" y="1785926"/>
            <a:ext cx="1000100" cy="1123952"/>
          </a:xfrm>
          <a:prstGeom prst="rect">
            <a:avLst/>
          </a:prstGeom>
          <a:noFill/>
          <a:effectLst/>
        </p:spPr>
      </p:pic>
      <p:pic>
        <p:nvPicPr>
          <p:cNvPr id="10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6248400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6248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484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31" descr="45837412_9e4d414367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6248400"/>
            <a:ext cx="642942" cy="609600"/>
          </a:xfrm>
          <a:prstGeom prst="rect">
            <a:avLst/>
          </a:prstGeom>
          <a:noFill/>
        </p:spPr>
      </p:pic>
      <p:pic>
        <p:nvPicPr>
          <p:cNvPr id="16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248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6248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62484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0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248400"/>
            <a:ext cx="609600" cy="609600"/>
          </a:xfrm>
          <a:prstGeom prst="rect">
            <a:avLst/>
          </a:prstGeom>
          <a:noFill/>
        </p:spPr>
      </p:pic>
      <p:pic>
        <p:nvPicPr>
          <p:cNvPr id="26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0"/>
            <a:ext cx="609600" cy="609600"/>
          </a:xfrm>
          <a:prstGeom prst="rect">
            <a:avLst/>
          </a:prstGeom>
          <a:noFill/>
        </p:spPr>
      </p:pic>
      <p:pic>
        <p:nvPicPr>
          <p:cNvPr id="3075" name="Picture 3" descr="C:\Users\1\Desktop\фото неа конкурс\IMG_49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" y="2918980"/>
            <a:ext cx="4257734" cy="3193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0800000" flipV="1">
            <a:off x="642926" y="472316"/>
            <a:ext cx="81651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Духовно - нравственное развитие - залог здорового образа жизни!</a:t>
            </a:r>
            <a:endParaRPr lang="ru-RU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" y="1421754"/>
            <a:ext cx="1838340" cy="1994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716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00990" cy="629763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3" name="Picture 12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81586" t="20799" r="284" b="53601"/>
          <a:stretch>
            <a:fillRect/>
          </a:stretch>
        </p:blipFill>
        <p:spPr bwMode="auto">
          <a:xfrm>
            <a:off x="8286776" y="4643446"/>
            <a:ext cx="857224" cy="1607295"/>
          </a:xfrm>
          <a:prstGeom prst="rect">
            <a:avLst/>
          </a:prstGeom>
          <a:noFill/>
        </p:spPr>
      </p:pic>
      <p:pic>
        <p:nvPicPr>
          <p:cNvPr id="4" name="Picture 25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55" t="44800" r="284" b="34399"/>
          <a:stretch>
            <a:fillRect/>
          </a:stretch>
        </p:blipFill>
        <p:spPr bwMode="auto">
          <a:xfrm>
            <a:off x="0" y="4714884"/>
            <a:ext cx="1285852" cy="1128714"/>
          </a:xfrm>
          <a:prstGeom prst="rect">
            <a:avLst/>
          </a:prstGeom>
          <a:noFill/>
        </p:spPr>
      </p:pic>
      <p:pic>
        <p:nvPicPr>
          <p:cNvPr id="5" name="Picture 13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" t="21201" r="77196" b="56400"/>
          <a:stretch>
            <a:fillRect/>
          </a:stretch>
        </p:blipFill>
        <p:spPr bwMode="auto">
          <a:xfrm>
            <a:off x="8143900" y="1357298"/>
            <a:ext cx="1000100" cy="1500150"/>
          </a:xfrm>
          <a:prstGeom prst="rect">
            <a:avLst/>
          </a:prstGeom>
          <a:noFill/>
        </p:spPr>
      </p:pic>
      <p:pic>
        <p:nvPicPr>
          <p:cNvPr id="6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48400"/>
            <a:ext cx="609600" cy="609600"/>
          </a:xfrm>
          <a:prstGeom prst="rect">
            <a:avLst/>
          </a:prstGeom>
          <a:noFill/>
        </p:spPr>
      </p:pic>
      <p:pic>
        <p:nvPicPr>
          <p:cNvPr id="7" name="Picture 18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FFC"/>
              </a:clrFrom>
              <a:clrTo>
                <a:srgbClr val="FAFFFC">
                  <a:alpha val="0"/>
                </a:srgbClr>
              </a:clrTo>
            </a:clrChange>
          </a:blip>
          <a:srcRect t="67200" r="68272" b="3999"/>
          <a:stretch>
            <a:fillRect/>
          </a:stretch>
        </p:blipFill>
        <p:spPr bwMode="auto">
          <a:xfrm>
            <a:off x="7814731" y="2872815"/>
            <a:ext cx="1214414" cy="1500198"/>
          </a:xfrm>
          <a:prstGeom prst="rect">
            <a:avLst/>
          </a:prstGeom>
          <a:noFill/>
        </p:spPr>
      </p:pic>
      <p:pic>
        <p:nvPicPr>
          <p:cNvPr id="8" name="Picture 7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8" t="67200" r="43343" b="3999"/>
          <a:stretch>
            <a:fillRect/>
          </a:stretch>
        </p:blipFill>
        <p:spPr bwMode="auto">
          <a:xfrm>
            <a:off x="0" y="3286124"/>
            <a:ext cx="857224" cy="1357322"/>
          </a:xfrm>
          <a:prstGeom prst="rect">
            <a:avLst/>
          </a:prstGeom>
          <a:noFill/>
        </p:spPr>
      </p:pic>
      <p:pic>
        <p:nvPicPr>
          <p:cNvPr id="9" name="Picture 9" descr="48562385_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366" r="63829" b="79803"/>
          <a:stretch>
            <a:fillRect/>
          </a:stretch>
        </p:blipFill>
        <p:spPr bwMode="auto">
          <a:xfrm>
            <a:off x="0" y="1785926"/>
            <a:ext cx="1000100" cy="1123952"/>
          </a:xfrm>
          <a:prstGeom prst="rect">
            <a:avLst/>
          </a:prstGeom>
          <a:noFill/>
          <a:effectLst/>
        </p:spPr>
      </p:pic>
      <p:pic>
        <p:nvPicPr>
          <p:cNvPr id="10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248400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248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484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31" descr="45837412_9e4d414367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6248400"/>
            <a:ext cx="642942" cy="609600"/>
          </a:xfrm>
          <a:prstGeom prst="rect">
            <a:avLst/>
          </a:prstGeom>
          <a:noFill/>
        </p:spPr>
      </p:pic>
      <p:pic>
        <p:nvPicPr>
          <p:cNvPr id="16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2484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2484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62484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248400"/>
            <a:ext cx="609600" cy="609600"/>
          </a:xfrm>
          <a:prstGeom prst="rect">
            <a:avLst/>
          </a:prstGeom>
          <a:noFill/>
        </p:spPr>
      </p:pic>
      <p:pic>
        <p:nvPicPr>
          <p:cNvPr id="26" name="Picture 31" descr="45837412_9e4d41436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609600" cy="609600"/>
          </a:xfrm>
          <a:prstGeom prst="rect">
            <a:avLst/>
          </a:prstGeom>
          <a:noFill/>
        </p:spPr>
      </p:pic>
      <p:pic>
        <p:nvPicPr>
          <p:cNvPr id="6146" name="Picture 2" descr="C:\Users\1\Desktop\фото неа конкурс\IMG_49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4" y="290706"/>
            <a:ext cx="3987252" cy="299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ото неа конкурс\IMG_20121207_180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3" y="3415357"/>
            <a:ext cx="3777392" cy="283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57224" y="2967335"/>
            <a:ext cx="75009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Чистота- залог здоровья!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7719" y="1165860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/>
              <a:t>Лайфхак</a:t>
            </a:r>
            <a:r>
              <a:rPr lang="ru-RU" sz="2400" u="sng" dirty="0" smtClean="0"/>
              <a:t> </a:t>
            </a:r>
            <a:r>
              <a:rPr lang="ru-RU" u="sng" dirty="0" smtClean="0"/>
              <a:t>здорового образа жизни: </a:t>
            </a:r>
            <a:r>
              <a:rPr lang="ru-RU" dirty="0" smtClean="0"/>
              <a:t>проводите ежедневно влажную уборку помещений. Это позволит повысить иммунитет и настроение.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0548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5410944" cy="2495200"/>
          </a:xfrm>
        </p:spPr>
        <p:txBody>
          <a:bodyPr>
            <a:noAutofit/>
          </a:bodyPr>
          <a:lstStyle/>
          <a:p>
            <a:r>
              <a:rPr lang="ru-RU" sz="2400" b="1" u="sng" dirty="0" err="1" smtClean="0"/>
              <a:t>Лайфхак</a:t>
            </a:r>
            <a:r>
              <a:rPr lang="ru-RU" sz="2000" b="1" u="sng" dirty="0" smtClean="0"/>
              <a:t> здорового образа жизни:</a:t>
            </a:r>
          </a:p>
          <a:p>
            <a:r>
              <a:rPr lang="ru-RU" sz="2000" b="1" dirty="0"/>
              <a:t>Н</a:t>
            </a:r>
            <a:r>
              <a:rPr lang="ru-RU" sz="2000" b="1" dirty="0" smtClean="0"/>
              <a:t>е ешьте слишком много. Вместо привычных 2.500 калорий обходитесь 1.500. Это способствует поддержанию активности клеток, их разгрузке. Также не следует впадать в крайность и есть слишком мало.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45EC38"/>
                </a:solidFill>
              </a:rPr>
              <a:t> 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Буфет и кухня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общежитии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оснащены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микроволновками, чайниками и холодильниками.</a:t>
            </a:r>
          </a:p>
        </p:txBody>
      </p:sp>
      <p:pic>
        <p:nvPicPr>
          <p:cNvPr id="19458" name="Picture 2" descr="http://st2-fashiony.ru/pic/beauty/pic/4548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88097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1\Desktop\фото неа конкурс\IMG_20121207_18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48" y="2420888"/>
            <a:ext cx="4263752" cy="319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0" y="3645024"/>
            <a:ext cx="4019939" cy="301495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4357718" cy="2423192"/>
          </a:xfrm>
        </p:spPr>
        <p:txBody>
          <a:bodyPr>
            <a:noAutofit/>
          </a:bodyPr>
          <a:lstStyle/>
          <a:p>
            <a:r>
              <a:rPr lang="ru-RU" sz="2400" u="sng" dirty="0" err="1" smtClean="0"/>
              <a:t>Лайфхак</a:t>
            </a:r>
            <a:r>
              <a:rPr lang="ru-RU" sz="1800" u="sng" dirty="0" smtClean="0"/>
              <a:t> здорового образа жизни: </a:t>
            </a:r>
            <a:r>
              <a:rPr lang="ru-RU" sz="1800" dirty="0" smtClean="0"/>
              <a:t>спать лучше в прохладной комнате (при температуре 17-18 градусов), это способствует сохранению молодости. Дело в том, что и от температуры окружающей среды зависят обмен веществ в организме и проявление возрастных особенностей.</a:t>
            </a:r>
          </a:p>
          <a:p>
            <a:endParaRPr lang="ru-RU" sz="1800" dirty="0"/>
          </a:p>
          <a:p>
            <a:r>
              <a:rPr lang="ru-RU" sz="1800" dirty="0" smtClean="0"/>
              <a:t>В нашем общежитии созданы все условия для крепкого и здорового сна.</a:t>
            </a:r>
          </a:p>
        </p:txBody>
      </p:sp>
      <p:pic>
        <p:nvPicPr>
          <p:cNvPr id="21506" name="Picture 2" descr="http://im7-tub-ru.yandex.net/i?id=60728775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9210"/>
            <a:ext cx="4032448" cy="295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1\Desktop\фото неа конкурс\IMG_4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431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неа конкурс\IMG_4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24317"/>
            <a:ext cx="4076340" cy="305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 неа конкурс\IMG_4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4008445" cy="300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8750206" cy="839016"/>
          </a:xfrm>
        </p:spPr>
        <p:txBody>
          <a:bodyPr>
            <a:noAutofit/>
          </a:bodyPr>
          <a:lstStyle/>
          <a:p>
            <a:r>
              <a:rPr lang="ru-RU" sz="4800" dirty="0" smtClean="0"/>
              <a:t>Библиотека развивает моральное здоровье обучающихся</a:t>
            </a:r>
            <a:endParaRPr lang="ru-RU" sz="4800" dirty="0"/>
          </a:p>
        </p:txBody>
      </p:sp>
      <p:pic>
        <p:nvPicPr>
          <p:cNvPr id="7171" name="Picture 3" descr="C:\Users\1\Desktop\фото неа конкурс\IMG_1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094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246</Words>
  <Application>Microsoft Office PowerPoint</Application>
  <PresentationFormat>Экран (4:3)</PresentationFormat>
  <Paragraphs>20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ОГАПОУ «Дмитриревский аграрный колледж» Общежитие – территория здорового образа жизни </vt:lpstr>
      <vt:lpstr>Здоровый образ жизни — образ жизни отдельного человека с целью профилактики болезней и укрепления здоровья. ЗОЖ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vt:lpstr>
      <vt:lpstr>                         </vt:lpstr>
      <vt:lpstr>Презентация PowerPoint</vt:lpstr>
      <vt:lpstr>ДДД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СПО « Волгоградский медицинский колледж» Здоровый Образ Жизни</dc:title>
  <dc:creator>Селифанова_ЮС</dc:creator>
  <cp:lastModifiedBy>Селифанова_ЮС</cp:lastModifiedBy>
  <cp:revision>54</cp:revision>
  <dcterms:modified xsi:type="dcterms:W3CDTF">2021-01-13T05:58:23Z</dcterms:modified>
</cp:coreProperties>
</file>